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2.png>
</file>

<file path=ppt/media/image14.png>
</file>

<file path=ppt/media/image15.jp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jpg>
</file>

<file path=ppt/media/image33.jpg>
</file>

<file path=ppt/media/image34.png>
</file>

<file path=ppt/media/image36.jpg>
</file>

<file path=ppt/media/image37.jpg>
</file>

<file path=ppt/media/image38.png>
</file>

<file path=ppt/media/image4.png>
</file>

<file path=ppt/media/image5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7306eefdb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27306eefdbb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7322ec1aca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27322ec1aca_2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7322ec1aca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内部の構成の説明。ロードセルの説明。</a:t>
            </a:r>
            <a:endParaRPr/>
          </a:p>
        </p:txBody>
      </p:sp>
      <p:sp>
        <p:nvSpPr>
          <p:cNvPr id="244" name="Google Shape;244;g27322ec1aca_2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7322ec1aca_28_4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7322ec1aca_28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7322ec1aca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g27322ec1aca_2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7322ec1aca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g27322ec1aca_2_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27322ec1aca_3_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27322ec1aca_3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7322ec1ac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27322ec1aca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 スライド" showMasterSp="0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1100051" y="4455621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2" name="Google Shape;22;p2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と&#10;縦書きテキスト" type="vertTx">
  <p:cSld name="VERTICAL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1"/>
          <p:cNvSpPr txBox="1"/>
          <p:nvPr>
            <p:ph idx="1" type="body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00" spcFirstLastPara="1" rIns="4570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86" name="Google Shape;86;p11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1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1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縦書きタイトルと&#10;縦書きテキスト" showMasterSp="0" type="vertTitleAndTx">
  <p:cSld name="VERTICAL_TITLE_AND_VERTICAL_TEX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2"/>
          <p:cNvSpPr txBox="1"/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2"/>
          <p:cNvSpPr txBox="1"/>
          <p:nvPr>
            <p:ph idx="1" type="body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45700" spcFirstLastPara="1" rIns="4570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94" name="Google Shape;94;p12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2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2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とコンテンツ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セクション見出し" showMasterSp="0" type="secHead">
  <p:cSld name="SECTION_HEADER">
    <p:bg>
      <p:bgPr>
        <a:solidFill>
          <a:schemeClr val="lt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4"/>
          <p:cNvSpPr txBox="1"/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b="0"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7" name="Google Shape;37;p4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白紙" showMasterSp="0" type="blank">
  <p:cSld name="BLANK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5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つのコンテンツ" type="twoObj">
  <p:cSld name="TWO_OBJECT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" type="body"/>
          </p:nvPr>
        </p:nvSpPr>
        <p:spPr>
          <a:xfrm>
            <a:off x="1097278" y="1845734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2" type="body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較" type="twoTxTwoObj">
  <p:cSld name="TWO_OBJECTS_WITH_TEX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0" sz="20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7"/>
          <p:cNvSpPr txBox="1"/>
          <p:nvPr>
            <p:ph idx="2" type="body"/>
          </p:nvPr>
        </p:nvSpPr>
        <p:spPr>
          <a:xfrm>
            <a:off x="109728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3" type="body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0" sz="20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6" name="Google Shape;56;p7"/>
          <p:cNvSpPr txBox="1"/>
          <p:nvPr>
            <p:ph idx="4" type="body"/>
          </p:nvPr>
        </p:nvSpPr>
        <p:spPr>
          <a:xfrm>
            <a:off x="621792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7" name="Google Shape;57;p7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7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7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のみ" type="titleOnly">
  <p:cSld name="TITLE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8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8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付きの&#10;コンテンツ" showMasterSp="0" type="objTx">
  <p:cSld name="OBJECT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b="0"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indent="-3429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付きの図" showMasterSp="0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0"/>
          <p:cNvSpPr txBox="1"/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b="0"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0"/>
          <p:cNvSpPr/>
          <p:nvPr>
            <p:ph idx="2" type="pic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C6CDD0"/>
          </a:solidFill>
          <a:ln>
            <a:noFill/>
          </a:ln>
        </p:spPr>
      </p:sp>
      <p:sp>
        <p:nvSpPr>
          <p:cNvPr id="79" name="Google Shape;79;p10"/>
          <p:cNvSpPr txBox="1"/>
          <p:nvPr>
            <p:ph idx="1" type="body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80" name="Google Shape;80;p10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0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0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" name="Google Shape;8;p1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b="0" i="0" sz="4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" name="Google Shape;9;p1"/>
          <p:cNvSpPr txBox="1"/>
          <p:nvPr>
            <p:ph idx="1" type="body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5560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b="0" i="0" sz="1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0" type="dt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1" type="ftr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1KI1WhwGO_ekmsnS96bx2KkSLXRmXbZ7k/view" TargetMode="External"/><Relationship Id="rId4" Type="http://schemas.openxmlformats.org/officeDocument/2006/relationships/image" Target="../media/image1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7.jpg"/><Relationship Id="rId4" Type="http://schemas.openxmlformats.org/officeDocument/2006/relationships/image" Target="../media/image19.png"/><Relationship Id="rId5" Type="http://schemas.openxmlformats.org/officeDocument/2006/relationships/image" Target="../media/image3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6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jpg"/><Relationship Id="rId4" Type="http://schemas.openxmlformats.org/officeDocument/2006/relationships/image" Target="../media/image22.jpg"/><Relationship Id="rId5" Type="http://schemas.openxmlformats.org/officeDocument/2006/relationships/image" Target="../media/image23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png"/><Relationship Id="rId4" Type="http://schemas.openxmlformats.org/officeDocument/2006/relationships/image" Target="../media/image25.png"/><Relationship Id="rId5" Type="http://schemas.openxmlformats.org/officeDocument/2006/relationships/image" Target="../media/image21.jpg"/><Relationship Id="rId6" Type="http://schemas.openxmlformats.org/officeDocument/2006/relationships/image" Target="../media/image22.jpg"/><Relationship Id="rId7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png"/><Relationship Id="rId4" Type="http://schemas.openxmlformats.org/officeDocument/2006/relationships/image" Target="../media/image2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0.png"/><Relationship Id="rId4" Type="http://schemas.openxmlformats.org/officeDocument/2006/relationships/image" Target="../media/image29.jpg"/><Relationship Id="rId5" Type="http://schemas.openxmlformats.org/officeDocument/2006/relationships/image" Target="../media/image3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4.png"/><Relationship Id="rId4" Type="http://schemas.openxmlformats.org/officeDocument/2006/relationships/image" Target="../media/image33.jpg"/><Relationship Id="rId5" Type="http://schemas.openxmlformats.org/officeDocument/2006/relationships/image" Target="../media/image29.jpg"/><Relationship Id="rId6" Type="http://schemas.openxmlformats.org/officeDocument/2006/relationships/image" Target="../media/image3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6" Type="http://schemas.openxmlformats.org/officeDocument/2006/relationships/image" Target="../media/image4.png"/><Relationship Id="rId7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6" Type="http://schemas.openxmlformats.org/officeDocument/2006/relationships/image" Target="../media/image4.png"/><Relationship Id="rId7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Relationship Id="rId4" Type="http://schemas.openxmlformats.org/officeDocument/2006/relationships/image" Target="../media/image14.png"/><Relationship Id="rId5" Type="http://schemas.openxmlformats.org/officeDocument/2006/relationships/image" Target="../media/image12.png"/><Relationship Id="rId6" Type="http://schemas.openxmlformats.org/officeDocument/2006/relationships/image" Target="../media/image1.png"/><Relationship Id="rId7" Type="http://schemas.openxmlformats.org/officeDocument/2006/relationships/image" Target="../media/image3.png"/><Relationship Id="rId8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/>
          <p:nvPr>
            <p:ph type="ctrTitle"/>
          </p:nvPr>
        </p:nvSpPr>
        <p:spPr>
          <a:xfrm>
            <a:off x="1097275" y="1060330"/>
            <a:ext cx="10058400" cy="3144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Arial"/>
              <a:buNone/>
            </a:pPr>
            <a:r>
              <a:rPr lang="en-US" sz="4400">
                <a:latin typeface="Arial"/>
                <a:ea typeface="Arial"/>
                <a:cs typeface="Arial"/>
                <a:sym typeface="Arial"/>
              </a:rPr>
              <a:t>Raspberry Pi picoを用いた水分不足を通知してくれるコースター</a:t>
            </a:r>
            <a:endParaRPr sz="4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Arial"/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Arial"/>
              <a:buNone/>
            </a:pPr>
            <a:r>
              <a:t/>
            </a:r>
            <a:endParaRPr sz="35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3"/>
          <p:cNvSpPr txBox="1"/>
          <p:nvPr>
            <p:ph idx="1" type="subTitle"/>
          </p:nvPr>
        </p:nvSpPr>
        <p:spPr>
          <a:xfrm>
            <a:off x="1100050" y="4455625"/>
            <a:ext cx="10058400" cy="14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2024 年 6 月 14 日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数理 7 研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生平 大悟、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鎌尾 結絆、関 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晃暢、山本 俊太朗、山本 直矢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3"/>
          <p:cNvSpPr txBox="1"/>
          <p:nvPr/>
        </p:nvSpPr>
        <p:spPr>
          <a:xfrm>
            <a:off x="1600891" y="659476"/>
            <a:ext cx="9056717" cy="10582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数理情報工学実験第二 成果発表</a:t>
            </a:r>
            <a:endParaRPr b="0" i="0" sz="30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2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成果物</a:t>
            </a:r>
            <a:endParaRPr b="1" sz="4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7" name="Google Shape;197;p22"/>
          <p:cNvPicPr preferRelativeResize="0"/>
          <p:nvPr/>
        </p:nvPicPr>
        <p:blipFill rotWithShape="1">
          <a:blip r:embed="rId3">
            <a:alphaModFix/>
          </a:blip>
          <a:srcRect b="13193" l="3233" r="9847" t="5366"/>
          <a:stretch/>
        </p:blipFill>
        <p:spPr>
          <a:xfrm>
            <a:off x="1169126" y="1899550"/>
            <a:ext cx="4967424" cy="349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2"/>
          <p:cNvSpPr txBox="1"/>
          <p:nvPr/>
        </p:nvSpPr>
        <p:spPr>
          <a:xfrm>
            <a:off x="1555688" y="5552375"/>
            <a:ext cx="4194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外観</a:t>
            </a:r>
            <a:endParaRPr sz="26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22"/>
          <p:cNvSpPr txBox="1"/>
          <p:nvPr/>
        </p:nvSpPr>
        <p:spPr>
          <a:xfrm>
            <a:off x="6376950" y="2084525"/>
            <a:ext cx="55011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水分不足を教えてくれるコースター</a:t>
            </a:r>
            <a:endParaRPr sz="26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22"/>
          <p:cNvSpPr txBox="1"/>
          <p:nvPr/>
        </p:nvSpPr>
        <p:spPr>
          <a:xfrm>
            <a:off x="6438625" y="3169975"/>
            <a:ext cx="4724700" cy="17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・水分不足になると光ってお知らせ</a:t>
            </a:r>
            <a:endParaRPr sz="2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・飲むまで光り続ける</a:t>
            </a:r>
            <a:endParaRPr sz="2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動作例</a:t>
            </a:r>
            <a:endParaRPr b="1" sz="4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3"/>
          <p:cNvSpPr txBox="1"/>
          <p:nvPr>
            <p:ph idx="1" type="body"/>
          </p:nvPr>
        </p:nvSpPr>
        <p:spPr>
          <a:xfrm>
            <a:off x="1097280" y="1950509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0" lvl="0" marL="914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pic>
        <p:nvPicPr>
          <p:cNvPr id="207" name="Google Shape;207;p23" title="IMG_2026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5163" y="1950500"/>
            <a:ext cx="3102626" cy="4154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4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充電さえあればどこでも使用可能</a:t>
            </a:r>
            <a:endParaRPr b="1" sz="4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24"/>
          <p:cNvSpPr txBox="1"/>
          <p:nvPr>
            <p:ph idx="1" type="body"/>
          </p:nvPr>
        </p:nvSpPr>
        <p:spPr>
          <a:xfrm>
            <a:off x="1097275" y="2509300"/>
            <a:ext cx="10058400" cy="34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0" lvl="0" marL="914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500"/>
          </a:p>
        </p:txBody>
      </p:sp>
      <p:pic>
        <p:nvPicPr>
          <p:cNvPr id="214" name="Google Shape;21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7275" y="2509300"/>
            <a:ext cx="3178798" cy="23840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4"/>
          <p:cNvPicPr preferRelativeResize="0"/>
          <p:nvPr/>
        </p:nvPicPr>
        <p:blipFill rotWithShape="1">
          <a:blip r:embed="rId4">
            <a:alphaModFix/>
          </a:blip>
          <a:srcRect b="3799" l="22471" r="15246" t="0"/>
          <a:stretch/>
        </p:blipFill>
        <p:spPr>
          <a:xfrm>
            <a:off x="4394125" y="2509300"/>
            <a:ext cx="3259049" cy="2384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71225" y="2509288"/>
            <a:ext cx="3178798" cy="238409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4"/>
          <p:cNvSpPr txBox="1"/>
          <p:nvPr/>
        </p:nvSpPr>
        <p:spPr>
          <a:xfrm>
            <a:off x="1260325" y="4564425"/>
            <a:ext cx="27819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4"/>
          <p:cNvSpPr txBox="1"/>
          <p:nvPr/>
        </p:nvSpPr>
        <p:spPr>
          <a:xfrm>
            <a:off x="1237625" y="1930225"/>
            <a:ext cx="6153900" cy="42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micro USB-Bと繋げればOK</a:t>
            </a:r>
            <a:endParaRPr sz="25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4"/>
          <p:cNvSpPr txBox="1"/>
          <p:nvPr/>
        </p:nvSpPr>
        <p:spPr>
          <a:xfrm>
            <a:off x="1328450" y="5166200"/>
            <a:ext cx="2713800" cy="4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USB-A</a:t>
            </a:r>
            <a:endParaRPr sz="23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4"/>
          <p:cNvSpPr txBox="1"/>
          <p:nvPr/>
        </p:nvSpPr>
        <p:spPr>
          <a:xfrm>
            <a:off x="4632700" y="5166200"/>
            <a:ext cx="2781900" cy="4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コンセントプラグ</a:t>
            </a:r>
            <a:endParaRPr sz="22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24"/>
          <p:cNvSpPr txBox="1"/>
          <p:nvPr/>
        </p:nvSpPr>
        <p:spPr>
          <a:xfrm>
            <a:off x="8344375" y="5166200"/>
            <a:ext cx="2362800" cy="4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USB-C (Macなど)</a:t>
            </a:r>
            <a:endParaRPr sz="23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5"/>
          <p:cNvSpPr txBox="1"/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ブラウザ</a:t>
            </a: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から視覚的に把握</a:t>
            </a:r>
            <a:endParaRPr b="1" sz="4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25"/>
          <p:cNvSpPr txBox="1"/>
          <p:nvPr>
            <p:ph idx="1" type="body"/>
          </p:nvPr>
        </p:nvSpPr>
        <p:spPr>
          <a:xfrm>
            <a:off x="1097280" y="1950509"/>
            <a:ext cx="10058400" cy="4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0" lvl="0" marL="914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pic>
        <p:nvPicPr>
          <p:cNvPr id="228" name="Google Shape;22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6550" y="1819950"/>
            <a:ext cx="8678914" cy="415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簡単に設定変更</a:t>
            </a:r>
            <a:endParaRPr b="1" sz="4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6"/>
          <p:cNvSpPr txBox="1"/>
          <p:nvPr>
            <p:ph idx="1" type="body"/>
          </p:nvPr>
        </p:nvSpPr>
        <p:spPr>
          <a:xfrm>
            <a:off x="1097280" y="1950509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0" lvl="0" marL="914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pic>
        <p:nvPicPr>
          <p:cNvPr id="235" name="Google Shape;23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6825" y="1902250"/>
            <a:ext cx="7999308" cy="411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7"/>
          <p:cNvSpPr txBox="1"/>
          <p:nvPr>
            <p:ph type="title"/>
          </p:nvPr>
        </p:nvSpPr>
        <p:spPr>
          <a:xfrm>
            <a:off x="1097280" y="758952"/>
            <a:ext cx="10058400" cy="356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技術的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説明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7"/>
          <p:cNvSpPr txBox="1"/>
          <p:nvPr>
            <p:ph idx="1" type="body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8"/>
          <p:cNvSpPr txBox="1"/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ハードウェアの構成</a:t>
            </a:r>
            <a:endParaRPr b="1" sz="4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7" name="Google Shape;247;p28"/>
          <p:cNvPicPr preferRelativeResize="0"/>
          <p:nvPr/>
        </p:nvPicPr>
        <p:blipFill rotWithShape="1">
          <a:blip r:embed="rId3">
            <a:alphaModFix/>
          </a:blip>
          <a:srcRect b="8650" l="12928" r="12683" t="10430"/>
          <a:stretch/>
        </p:blipFill>
        <p:spPr>
          <a:xfrm>
            <a:off x="3693938" y="1939350"/>
            <a:ext cx="4865075" cy="3968901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8"/>
          <p:cNvSpPr txBox="1"/>
          <p:nvPr/>
        </p:nvSpPr>
        <p:spPr>
          <a:xfrm>
            <a:off x="9358700" y="3412950"/>
            <a:ext cx="21894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ロードセル</a:t>
            </a:r>
            <a:endParaRPr sz="3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8"/>
          <p:cNvSpPr/>
          <p:nvPr/>
        </p:nvSpPr>
        <p:spPr>
          <a:xfrm rot="-843522">
            <a:off x="7112109" y="3654708"/>
            <a:ext cx="2042684" cy="417137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28"/>
          <p:cNvSpPr txBox="1"/>
          <p:nvPr/>
        </p:nvSpPr>
        <p:spPr>
          <a:xfrm>
            <a:off x="549325" y="4554775"/>
            <a:ext cx="28710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>Raspberry Pi pico W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6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8"/>
          <p:cNvSpPr/>
          <p:nvPr/>
        </p:nvSpPr>
        <p:spPr>
          <a:xfrm rot="9862170">
            <a:off x="3319385" y="4326636"/>
            <a:ext cx="2084382" cy="417075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28"/>
          <p:cNvSpPr/>
          <p:nvPr/>
        </p:nvSpPr>
        <p:spPr>
          <a:xfrm rot="-1202413">
            <a:off x="6816800" y="2757192"/>
            <a:ext cx="2082703" cy="417012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28"/>
          <p:cNvSpPr txBox="1"/>
          <p:nvPr/>
        </p:nvSpPr>
        <p:spPr>
          <a:xfrm>
            <a:off x="9056600" y="2183225"/>
            <a:ext cx="27228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ADコンバータ</a:t>
            </a:r>
            <a:endParaRPr sz="3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28"/>
          <p:cNvSpPr/>
          <p:nvPr/>
        </p:nvSpPr>
        <p:spPr>
          <a:xfrm rot="299673">
            <a:off x="7200117" y="4901834"/>
            <a:ext cx="1860765" cy="417083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28"/>
          <p:cNvSpPr txBox="1"/>
          <p:nvPr/>
        </p:nvSpPr>
        <p:spPr>
          <a:xfrm>
            <a:off x="8959650" y="4888925"/>
            <a:ext cx="33996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LEDテープライト</a:t>
            </a:r>
            <a:endParaRPr sz="3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9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使用機器</a:t>
            </a:r>
            <a:endParaRPr b="1" sz="4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1" name="Google Shape;261;p2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8" y="1874838"/>
            <a:ext cx="5401945" cy="402272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62" name="Google Shape;262;p29"/>
          <p:cNvSpPr/>
          <p:nvPr/>
        </p:nvSpPr>
        <p:spPr>
          <a:xfrm>
            <a:off x="1097275" y="2010525"/>
            <a:ext cx="5189100" cy="38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Raspberry Pi pico </a:t>
            </a:r>
            <a:r>
              <a:rPr lang="en-US" sz="3600">
                <a:solidFill>
                  <a:schemeClr val="dk1"/>
                </a:solidFill>
              </a:rPr>
              <a:t>W</a:t>
            </a:r>
            <a:endParaRPr sz="36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・マイクロコントローラ</a:t>
            </a:r>
            <a:endParaRPr sz="2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・Wifi接続が可能！</a:t>
            </a:r>
            <a:endParaRPr sz="2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chemeClr val="dk1"/>
                </a:solidFill>
              </a:rPr>
              <a:t>・</a:t>
            </a:r>
            <a:r>
              <a:rPr lang="en-US" sz="2800">
                <a:solidFill>
                  <a:schemeClr val="dk1"/>
                </a:solidFill>
              </a:rPr>
              <a:t>5.13×2.1×1.29cm</a:t>
            </a:r>
            <a:r>
              <a:rPr lang="en-US" sz="1900">
                <a:solidFill>
                  <a:schemeClr val="dk1"/>
                </a:solidFill>
              </a:rPr>
              <a:t>  </a:t>
            </a:r>
            <a:r>
              <a:rPr lang="en-US" sz="2800">
                <a:solidFill>
                  <a:schemeClr val="dk1"/>
                </a:solidFill>
              </a:rPr>
              <a:t>超小型！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800">
                <a:solidFill>
                  <a:schemeClr val="dk1"/>
                </a:solidFill>
              </a:rPr>
              <a:t>・20g 超軽量！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・700yen~ 激安！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0"/>
          <p:cNvSpPr txBox="1"/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使用機器</a:t>
            </a:r>
            <a:endParaRPr b="1" sz="4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30"/>
          <p:cNvSpPr txBox="1"/>
          <p:nvPr>
            <p:ph idx="1" type="body"/>
          </p:nvPr>
        </p:nvSpPr>
        <p:spPr>
          <a:xfrm>
            <a:off x="1097275" y="1845725"/>
            <a:ext cx="10058400" cy="4210800"/>
          </a:xfrm>
          <a:prstGeom prst="rect">
            <a:avLst/>
          </a:prstGeom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3200">
                <a:latin typeface="Arial"/>
                <a:ea typeface="Arial"/>
                <a:cs typeface="Arial"/>
                <a:sym typeface="Arial"/>
              </a:rPr>
              <a:t>ロードセル＆ACコンバータ</a:t>
            </a:r>
            <a:endParaRPr sz="3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/>
              <a:t>・重量センサ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/>
              <a:t>・原理は歪みによって抵抗値が変化すること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3200">
                <a:latin typeface="Arial"/>
                <a:ea typeface="Arial"/>
                <a:cs typeface="Arial"/>
                <a:sym typeface="Arial"/>
              </a:rPr>
              <a:t>LEDテープライト</a:t>
            </a:r>
            <a:endParaRPr sz="3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/>
              <a:t>・テープ型のLEDライト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200"/>
              </a:spcAft>
              <a:buNone/>
            </a:pPr>
            <a:r>
              <a:rPr lang="en-US" sz="2400"/>
              <a:t>・好きな長さで切って使える</a:t>
            </a:r>
            <a:endParaRPr sz="2400"/>
          </a:p>
        </p:txBody>
      </p:sp>
      <p:pic>
        <p:nvPicPr>
          <p:cNvPr id="269" name="Google Shape;26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3650" y="1861200"/>
            <a:ext cx="1622778" cy="174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97475" y="1796413"/>
            <a:ext cx="1622774" cy="1873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01575" y="3556500"/>
            <a:ext cx="2467850" cy="162452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0"/>
          <p:cNvSpPr txBox="1"/>
          <p:nvPr/>
        </p:nvSpPr>
        <p:spPr>
          <a:xfrm>
            <a:off x="1226725" y="5181025"/>
            <a:ext cx="68694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小型IoTデバイスの作成を達成！！</a:t>
            </a:r>
            <a:endParaRPr b="1" sz="34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1"/>
          <p:cNvSpPr/>
          <p:nvPr/>
        </p:nvSpPr>
        <p:spPr>
          <a:xfrm>
            <a:off x="9729850" y="3701775"/>
            <a:ext cx="1581600" cy="1561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31"/>
          <p:cNvSpPr/>
          <p:nvPr/>
        </p:nvSpPr>
        <p:spPr>
          <a:xfrm>
            <a:off x="5202950" y="2414998"/>
            <a:ext cx="2768700" cy="2504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31"/>
          <p:cNvSpPr/>
          <p:nvPr/>
        </p:nvSpPr>
        <p:spPr>
          <a:xfrm>
            <a:off x="9119125" y="2098388"/>
            <a:ext cx="2334300" cy="1004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31"/>
          <p:cNvSpPr/>
          <p:nvPr/>
        </p:nvSpPr>
        <p:spPr>
          <a:xfrm>
            <a:off x="1031475" y="2532442"/>
            <a:ext cx="3024000" cy="2239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31"/>
          <p:cNvSpPr txBox="1"/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内部の構成</a:t>
            </a:r>
            <a:endParaRPr b="1" sz="4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2" name="Google Shape;282;p31"/>
          <p:cNvPicPr preferRelativeResize="0"/>
          <p:nvPr/>
        </p:nvPicPr>
        <p:blipFill rotWithShape="1">
          <a:blip r:embed="rId3">
            <a:alphaModFix/>
          </a:blip>
          <a:srcRect b="9280" l="13025" r="10216" t="41642"/>
          <a:stretch/>
        </p:blipFill>
        <p:spPr>
          <a:xfrm>
            <a:off x="9295688" y="2304587"/>
            <a:ext cx="2015775" cy="592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31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65112" y="2754615"/>
            <a:ext cx="2244300" cy="18255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84" name="Google Shape;284;p31"/>
          <p:cNvSpPr txBox="1"/>
          <p:nvPr/>
        </p:nvSpPr>
        <p:spPr>
          <a:xfrm>
            <a:off x="5420138" y="2187525"/>
            <a:ext cx="2334300" cy="47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Raspberry Pi pico W</a:t>
            </a:r>
            <a:endParaRPr sz="2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31"/>
          <p:cNvSpPr txBox="1"/>
          <p:nvPr/>
        </p:nvSpPr>
        <p:spPr>
          <a:xfrm>
            <a:off x="9242475" y="1804800"/>
            <a:ext cx="2122200" cy="333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LEDテープライト</a:t>
            </a:r>
            <a:endParaRPr sz="2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31"/>
          <p:cNvSpPr/>
          <p:nvPr/>
        </p:nvSpPr>
        <p:spPr>
          <a:xfrm>
            <a:off x="1097608" y="3033597"/>
            <a:ext cx="1262700" cy="1352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7" name="Google Shape;28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74920" y="3123327"/>
            <a:ext cx="1012757" cy="1088076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31"/>
          <p:cNvSpPr/>
          <p:nvPr/>
        </p:nvSpPr>
        <p:spPr>
          <a:xfrm>
            <a:off x="2532525" y="2928738"/>
            <a:ext cx="1449000" cy="1561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9" name="Google Shape;289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82734" y="3165620"/>
            <a:ext cx="942696" cy="1088072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31"/>
          <p:cNvSpPr txBox="1"/>
          <p:nvPr/>
        </p:nvSpPr>
        <p:spPr>
          <a:xfrm>
            <a:off x="1143338" y="2866871"/>
            <a:ext cx="1171200" cy="3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ロードセル</a:t>
            </a:r>
            <a:endParaRPr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31"/>
          <p:cNvSpPr txBox="1"/>
          <p:nvPr/>
        </p:nvSpPr>
        <p:spPr>
          <a:xfrm>
            <a:off x="1580925" y="2266863"/>
            <a:ext cx="1925100" cy="57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重量センサ</a:t>
            </a:r>
            <a:endParaRPr sz="2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31"/>
          <p:cNvSpPr txBox="1"/>
          <p:nvPr/>
        </p:nvSpPr>
        <p:spPr>
          <a:xfrm>
            <a:off x="2583800" y="2754625"/>
            <a:ext cx="1295100" cy="39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ADコンバータ</a:t>
            </a:r>
            <a:endParaRPr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31"/>
          <p:cNvSpPr txBox="1"/>
          <p:nvPr/>
        </p:nvSpPr>
        <p:spPr>
          <a:xfrm>
            <a:off x="10124600" y="3463800"/>
            <a:ext cx="705000" cy="49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Wifi</a:t>
            </a:r>
            <a:endParaRPr sz="2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4" name="Google Shape;294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999528" y="3835122"/>
            <a:ext cx="955137" cy="12951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1"/>
          <p:cNvSpPr txBox="1"/>
          <p:nvPr/>
        </p:nvSpPr>
        <p:spPr>
          <a:xfrm>
            <a:off x="5526200" y="4919700"/>
            <a:ext cx="2122200" cy="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ラズパイの内部で処理</a:t>
            </a:r>
            <a:endParaRPr b="1" sz="3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31"/>
          <p:cNvSpPr/>
          <p:nvPr/>
        </p:nvSpPr>
        <p:spPr>
          <a:xfrm>
            <a:off x="2339225" y="3456063"/>
            <a:ext cx="294900" cy="392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31"/>
          <p:cNvSpPr/>
          <p:nvPr/>
        </p:nvSpPr>
        <p:spPr>
          <a:xfrm rot="-714">
            <a:off x="3874027" y="3455852"/>
            <a:ext cx="1445400" cy="392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31"/>
          <p:cNvSpPr txBox="1"/>
          <p:nvPr/>
        </p:nvSpPr>
        <p:spPr>
          <a:xfrm>
            <a:off x="3590675" y="2727050"/>
            <a:ext cx="2015700" cy="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重さデータを送信</a:t>
            </a:r>
            <a:endParaRPr b="1" sz="26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31"/>
          <p:cNvSpPr/>
          <p:nvPr/>
        </p:nvSpPr>
        <p:spPr>
          <a:xfrm rot="-1782511">
            <a:off x="7720297" y="2838626"/>
            <a:ext cx="1641687" cy="479159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31"/>
          <p:cNvSpPr/>
          <p:nvPr/>
        </p:nvSpPr>
        <p:spPr>
          <a:xfrm rot="1180730">
            <a:off x="7769203" y="3915269"/>
            <a:ext cx="2080194" cy="491912"/>
          </a:xfrm>
          <a:prstGeom prst="stripedRightArrow">
            <a:avLst>
              <a:gd fmla="val 46145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31"/>
          <p:cNvSpPr txBox="1"/>
          <p:nvPr/>
        </p:nvSpPr>
        <p:spPr>
          <a:xfrm>
            <a:off x="7371975" y="3183225"/>
            <a:ext cx="2961300" cy="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処理した結果から信号を送る</a:t>
            </a:r>
            <a:endParaRPr b="1" sz="26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109" name="Google Shape;109;p1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08066"/>
            <a:ext cx="12192000" cy="8121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2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飲んだ</a:t>
            </a: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水分量を</a:t>
            </a: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計測</a:t>
            </a:r>
            <a:endParaRPr b="1" sz="4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7" name="Google Shape;30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3484" y="1889750"/>
            <a:ext cx="7454890" cy="4193375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32"/>
          <p:cNvSpPr txBox="1"/>
          <p:nvPr/>
        </p:nvSpPr>
        <p:spPr>
          <a:xfrm>
            <a:off x="4877950" y="5440675"/>
            <a:ext cx="5229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重量センサの実測値</a:t>
            </a:r>
            <a:endParaRPr sz="3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32"/>
          <p:cNvSpPr txBox="1"/>
          <p:nvPr/>
        </p:nvSpPr>
        <p:spPr>
          <a:xfrm>
            <a:off x="5209850" y="2127500"/>
            <a:ext cx="36864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間を無視して差分を計算</a:t>
            </a:r>
            <a:endParaRPr sz="24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10" name="Google Shape;310;p32"/>
          <p:cNvCxnSpPr/>
          <p:nvPr/>
        </p:nvCxnSpPr>
        <p:spPr>
          <a:xfrm flipH="1">
            <a:off x="4897325" y="2819025"/>
            <a:ext cx="461700" cy="562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1" name="Google Shape;311;p32"/>
          <p:cNvCxnSpPr/>
          <p:nvPr/>
        </p:nvCxnSpPr>
        <p:spPr>
          <a:xfrm>
            <a:off x="8404125" y="2775725"/>
            <a:ext cx="360900" cy="745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3"/>
          <p:cNvSpPr txBox="1"/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必要な</a:t>
            </a: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水分量を計算</a:t>
            </a:r>
            <a:endParaRPr b="1" sz="4400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7" name="Google Shape;317;p33"/>
          <p:cNvCxnSpPr/>
          <p:nvPr/>
        </p:nvCxnSpPr>
        <p:spPr>
          <a:xfrm>
            <a:off x="1832100" y="4966950"/>
            <a:ext cx="8527800" cy="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8" name="Google Shape;318;p33"/>
          <p:cNvCxnSpPr/>
          <p:nvPr/>
        </p:nvCxnSpPr>
        <p:spPr>
          <a:xfrm>
            <a:off x="1774150" y="3010100"/>
            <a:ext cx="3411000" cy="254940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" name="Google Shape;319;p33"/>
          <p:cNvCxnSpPr/>
          <p:nvPr/>
        </p:nvCxnSpPr>
        <p:spPr>
          <a:xfrm>
            <a:off x="5383200" y="3512725"/>
            <a:ext cx="2234700" cy="165180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" name="Google Shape;320;p33"/>
          <p:cNvCxnSpPr/>
          <p:nvPr/>
        </p:nvCxnSpPr>
        <p:spPr>
          <a:xfrm flipH="1" rot="10800000">
            <a:off x="5212325" y="3512725"/>
            <a:ext cx="143700" cy="208260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" name="Google Shape;321;p33"/>
          <p:cNvCxnSpPr/>
          <p:nvPr/>
        </p:nvCxnSpPr>
        <p:spPr>
          <a:xfrm flipH="1" rot="10800000">
            <a:off x="7617900" y="2704825"/>
            <a:ext cx="179700" cy="245970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" name="Google Shape;322;p33"/>
          <p:cNvCxnSpPr/>
          <p:nvPr/>
        </p:nvCxnSpPr>
        <p:spPr>
          <a:xfrm>
            <a:off x="7815950" y="2704825"/>
            <a:ext cx="2234700" cy="165180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3" name="Google Shape;323;p33"/>
          <p:cNvSpPr txBox="1"/>
          <p:nvPr/>
        </p:nvSpPr>
        <p:spPr>
          <a:xfrm>
            <a:off x="582650" y="4476400"/>
            <a:ext cx="14511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0分</a:t>
            </a:r>
            <a:endParaRPr sz="48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33"/>
          <p:cNvSpPr txBox="1"/>
          <p:nvPr/>
        </p:nvSpPr>
        <p:spPr>
          <a:xfrm>
            <a:off x="3751300" y="1817150"/>
            <a:ext cx="44220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水を飲むまでの残り時間</a:t>
            </a:r>
            <a:endParaRPr sz="3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33"/>
          <p:cNvSpPr txBox="1"/>
          <p:nvPr/>
        </p:nvSpPr>
        <p:spPr>
          <a:xfrm>
            <a:off x="7617900" y="5164525"/>
            <a:ext cx="17439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水分摂取</a:t>
            </a:r>
            <a:endParaRPr sz="3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33"/>
          <p:cNvSpPr txBox="1"/>
          <p:nvPr/>
        </p:nvSpPr>
        <p:spPr>
          <a:xfrm>
            <a:off x="5254525" y="5372175"/>
            <a:ext cx="17439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水分摂取</a:t>
            </a:r>
            <a:endParaRPr sz="3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7" name="Google Shape;327;p33"/>
          <p:cNvPicPr preferRelativeResize="0"/>
          <p:nvPr/>
        </p:nvPicPr>
        <p:blipFill rotWithShape="1">
          <a:blip r:embed="rId3">
            <a:alphaModFix/>
          </a:blip>
          <a:srcRect b="0" l="13025" r="10216" t="0"/>
          <a:stretch/>
        </p:blipFill>
        <p:spPr>
          <a:xfrm>
            <a:off x="3184037" y="5131900"/>
            <a:ext cx="1451023" cy="8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4"/>
          <p:cNvSpPr txBox="1"/>
          <p:nvPr>
            <p:ph type="title"/>
          </p:nvPr>
        </p:nvSpPr>
        <p:spPr>
          <a:xfrm>
            <a:off x="1097280" y="758952"/>
            <a:ext cx="10058400" cy="356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今後の展望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34"/>
          <p:cNvSpPr txBox="1"/>
          <p:nvPr>
            <p:ph idx="1" type="body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5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応用</a:t>
            </a: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例①: </a:t>
            </a: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二日酔い防止（構想段階）</a:t>
            </a:r>
            <a:endParaRPr b="1" sz="4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35"/>
          <p:cNvSpPr txBox="1"/>
          <p:nvPr>
            <p:ph idx="1" type="body"/>
          </p:nvPr>
        </p:nvSpPr>
        <p:spPr>
          <a:xfrm>
            <a:off x="1066800" y="1934075"/>
            <a:ext cx="10058400" cy="4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0" lvl="0" marL="914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sz="3000"/>
              <a:t>水を飲まないとどうなるか</a:t>
            </a:r>
            <a:endParaRPr sz="3000"/>
          </a:p>
          <a:p>
            <a:pPr indent="0" lvl="0" marL="914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pic>
        <p:nvPicPr>
          <p:cNvPr id="340" name="Google Shape;34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7275" y="3309613"/>
            <a:ext cx="3211200" cy="271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43325" y="2782099"/>
            <a:ext cx="2812891" cy="2819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2" name="Google Shape;342;p35"/>
          <p:cNvCxnSpPr/>
          <p:nvPr/>
        </p:nvCxnSpPr>
        <p:spPr>
          <a:xfrm>
            <a:off x="4796813" y="4192075"/>
            <a:ext cx="2627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3" name="Google Shape;343;p35"/>
          <p:cNvSpPr txBox="1"/>
          <p:nvPr/>
        </p:nvSpPr>
        <p:spPr>
          <a:xfrm>
            <a:off x="5134025" y="3399450"/>
            <a:ext cx="1953300" cy="5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次の日...</a:t>
            </a:r>
            <a:endParaRPr sz="28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6"/>
          <p:cNvSpPr txBox="1"/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応用</a:t>
            </a: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例①: 二日酔い防止（構想段階）</a:t>
            </a:r>
            <a:endParaRPr/>
          </a:p>
        </p:txBody>
      </p:sp>
      <p:sp>
        <p:nvSpPr>
          <p:cNvPr id="349" name="Google Shape;349;p36"/>
          <p:cNvSpPr txBox="1"/>
          <p:nvPr>
            <p:ph idx="1" type="body"/>
          </p:nvPr>
        </p:nvSpPr>
        <p:spPr>
          <a:xfrm>
            <a:off x="1137225" y="1966175"/>
            <a:ext cx="10058400" cy="4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0" lvl="0" marL="914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sz="3000"/>
              <a:t>このコースターがあれば...</a:t>
            </a:r>
            <a:endParaRPr sz="3000"/>
          </a:p>
          <a:p>
            <a:pPr indent="0" lvl="0" marL="914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pic>
        <p:nvPicPr>
          <p:cNvPr id="350" name="Google Shape;35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7300" y="3311563"/>
            <a:ext cx="3211200" cy="2713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1" name="Google Shape;351;p36"/>
          <p:cNvCxnSpPr/>
          <p:nvPr/>
        </p:nvCxnSpPr>
        <p:spPr>
          <a:xfrm>
            <a:off x="4790225" y="4509600"/>
            <a:ext cx="2627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52" name="Google Shape;352;p36"/>
          <p:cNvPicPr preferRelativeResize="0"/>
          <p:nvPr/>
        </p:nvPicPr>
        <p:blipFill rotWithShape="1">
          <a:blip r:embed="rId4">
            <a:alphaModFix/>
          </a:blip>
          <a:srcRect b="7209" l="0" r="6112" t="0"/>
          <a:stretch/>
        </p:blipFill>
        <p:spPr>
          <a:xfrm>
            <a:off x="4928450" y="2783484"/>
            <a:ext cx="2078525" cy="1540716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36"/>
          <p:cNvSpPr/>
          <p:nvPr/>
        </p:nvSpPr>
        <p:spPr>
          <a:xfrm>
            <a:off x="2414100" y="2578325"/>
            <a:ext cx="2167800" cy="804600"/>
          </a:xfrm>
          <a:prstGeom prst="wedgeEllipseCallout">
            <a:avLst>
              <a:gd fmla="val 60459" name="adj1"/>
              <a:gd fmla="val 73545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latin typeface="Calibri"/>
                <a:ea typeface="Calibri"/>
                <a:cs typeface="Calibri"/>
                <a:sym typeface="Calibri"/>
              </a:rPr>
              <a:t>水も飲め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4" name="Google Shape;354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99675" y="2578325"/>
            <a:ext cx="3418475" cy="34111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7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応用</a:t>
            </a: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例②: zoom 飲み会</a:t>
            </a: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（構想段階）</a:t>
            </a:r>
            <a:endParaRPr b="1" sz="4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0" name="Google Shape;36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5738" y="1566775"/>
            <a:ext cx="6019475" cy="5164149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37"/>
          <p:cNvSpPr/>
          <p:nvPr/>
        </p:nvSpPr>
        <p:spPr>
          <a:xfrm>
            <a:off x="3717275" y="33193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37"/>
          <p:cNvSpPr/>
          <p:nvPr/>
        </p:nvSpPr>
        <p:spPr>
          <a:xfrm>
            <a:off x="3869675" y="33193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p37"/>
          <p:cNvSpPr/>
          <p:nvPr/>
        </p:nvSpPr>
        <p:spPr>
          <a:xfrm>
            <a:off x="4022075" y="33193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37"/>
          <p:cNvSpPr/>
          <p:nvPr/>
        </p:nvSpPr>
        <p:spPr>
          <a:xfrm>
            <a:off x="4174475" y="33193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37"/>
          <p:cNvSpPr/>
          <p:nvPr/>
        </p:nvSpPr>
        <p:spPr>
          <a:xfrm>
            <a:off x="4326875" y="33193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37"/>
          <p:cNvSpPr/>
          <p:nvPr/>
        </p:nvSpPr>
        <p:spPr>
          <a:xfrm>
            <a:off x="4479275" y="33193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37"/>
          <p:cNvSpPr/>
          <p:nvPr/>
        </p:nvSpPr>
        <p:spPr>
          <a:xfrm>
            <a:off x="4631675" y="33193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37"/>
          <p:cNvSpPr/>
          <p:nvPr/>
        </p:nvSpPr>
        <p:spPr>
          <a:xfrm>
            <a:off x="4784075" y="33193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37"/>
          <p:cNvSpPr/>
          <p:nvPr/>
        </p:nvSpPr>
        <p:spPr>
          <a:xfrm>
            <a:off x="4936475" y="33193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37"/>
          <p:cNvSpPr/>
          <p:nvPr/>
        </p:nvSpPr>
        <p:spPr>
          <a:xfrm>
            <a:off x="5088875" y="33193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37"/>
          <p:cNvSpPr/>
          <p:nvPr/>
        </p:nvSpPr>
        <p:spPr>
          <a:xfrm>
            <a:off x="5088875" y="34717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37"/>
          <p:cNvSpPr/>
          <p:nvPr/>
        </p:nvSpPr>
        <p:spPr>
          <a:xfrm>
            <a:off x="5088875" y="36241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37"/>
          <p:cNvSpPr/>
          <p:nvPr/>
        </p:nvSpPr>
        <p:spPr>
          <a:xfrm>
            <a:off x="5088875" y="37765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37"/>
          <p:cNvSpPr/>
          <p:nvPr/>
        </p:nvSpPr>
        <p:spPr>
          <a:xfrm>
            <a:off x="3717275" y="34717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37"/>
          <p:cNvSpPr/>
          <p:nvPr/>
        </p:nvSpPr>
        <p:spPr>
          <a:xfrm>
            <a:off x="3717275" y="36241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37"/>
          <p:cNvSpPr/>
          <p:nvPr/>
        </p:nvSpPr>
        <p:spPr>
          <a:xfrm>
            <a:off x="3717275" y="37765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37"/>
          <p:cNvSpPr/>
          <p:nvPr/>
        </p:nvSpPr>
        <p:spPr>
          <a:xfrm>
            <a:off x="3717275" y="39289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37"/>
          <p:cNvSpPr/>
          <p:nvPr/>
        </p:nvSpPr>
        <p:spPr>
          <a:xfrm>
            <a:off x="3717275" y="40813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p37"/>
          <p:cNvSpPr/>
          <p:nvPr/>
        </p:nvSpPr>
        <p:spPr>
          <a:xfrm>
            <a:off x="3717275" y="42337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37"/>
          <p:cNvSpPr/>
          <p:nvPr/>
        </p:nvSpPr>
        <p:spPr>
          <a:xfrm>
            <a:off x="3717275" y="43861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37"/>
          <p:cNvSpPr/>
          <p:nvPr/>
        </p:nvSpPr>
        <p:spPr>
          <a:xfrm>
            <a:off x="3717275" y="45385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37"/>
          <p:cNvSpPr/>
          <p:nvPr/>
        </p:nvSpPr>
        <p:spPr>
          <a:xfrm>
            <a:off x="5088875" y="39289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37"/>
          <p:cNvSpPr/>
          <p:nvPr/>
        </p:nvSpPr>
        <p:spPr>
          <a:xfrm>
            <a:off x="5088875" y="40813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37"/>
          <p:cNvSpPr/>
          <p:nvPr/>
        </p:nvSpPr>
        <p:spPr>
          <a:xfrm>
            <a:off x="5088875" y="42337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37"/>
          <p:cNvSpPr/>
          <p:nvPr/>
        </p:nvSpPr>
        <p:spPr>
          <a:xfrm>
            <a:off x="5088875" y="43861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37"/>
          <p:cNvSpPr/>
          <p:nvPr/>
        </p:nvSpPr>
        <p:spPr>
          <a:xfrm>
            <a:off x="5088875" y="45385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p37"/>
          <p:cNvSpPr/>
          <p:nvPr/>
        </p:nvSpPr>
        <p:spPr>
          <a:xfrm>
            <a:off x="3869675" y="45385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37"/>
          <p:cNvSpPr/>
          <p:nvPr/>
        </p:nvSpPr>
        <p:spPr>
          <a:xfrm>
            <a:off x="4022075" y="45385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37"/>
          <p:cNvSpPr/>
          <p:nvPr/>
        </p:nvSpPr>
        <p:spPr>
          <a:xfrm>
            <a:off x="4174475" y="45385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37"/>
          <p:cNvSpPr/>
          <p:nvPr/>
        </p:nvSpPr>
        <p:spPr>
          <a:xfrm>
            <a:off x="4326875" y="45385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37"/>
          <p:cNvSpPr/>
          <p:nvPr/>
        </p:nvSpPr>
        <p:spPr>
          <a:xfrm>
            <a:off x="4479275" y="45385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37"/>
          <p:cNvSpPr/>
          <p:nvPr/>
        </p:nvSpPr>
        <p:spPr>
          <a:xfrm>
            <a:off x="4631675" y="45385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37"/>
          <p:cNvSpPr/>
          <p:nvPr/>
        </p:nvSpPr>
        <p:spPr>
          <a:xfrm>
            <a:off x="4784075" y="45385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37"/>
          <p:cNvSpPr/>
          <p:nvPr/>
        </p:nvSpPr>
        <p:spPr>
          <a:xfrm>
            <a:off x="4936475" y="4538550"/>
            <a:ext cx="202200" cy="2193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37"/>
          <p:cNvSpPr/>
          <p:nvPr/>
        </p:nvSpPr>
        <p:spPr>
          <a:xfrm>
            <a:off x="1348675" y="3413825"/>
            <a:ext cx="2113500" cy="1559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飲んでない人が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一目で分かる！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37"/>
          <p:cNvSpPr/>
          <p:nvPr/>
        </p:nvSpPr>
        <p:spPr>
          <a:xfrm>
            <a:off x="9195200" y="1796350"/>
            <a:ext cx="2478300" cy="1559400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飲んでなくない？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7" name="Google Shape;397;p37"/>
          <p:cNvPicPr preferRelativeResize="0"/>
          <p:nvPr/>
        </p:nvPicPr>
        <p:blipFill rotWithShape="1">
          <a:blip r:embed="rId4">
            <a:alphaModFix/>
          </a:blip>
          <a:srcRect b="27582" l="14703" r="-8117" t="6946"/>
          <a:stretch/>
        </p:blipFill>
        <p:spPr>
          <a:xfrm>
            <a:off x="5207550" y="2218875"/>
            <a:ext cx="1455950" cy="120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37"/>
          <p:cNvPicPr preferRelativeResize="0"/>
          <p:nvPr/>
        </p:nvPicPr>
        <p:blipFill rotWithShape="1">
          <a:blip r:embed="rId5">
            <a:alphaModFix/>
          </a:blip>
          <a:srcRect b="19856" l="16284" r="19015" t="12236"/>
          <a:stretch/>
        </p:blipFill>
        <p:spPr>
          <a:xfrm>
            <a:off x="5931800" y="5068900"/>
            <a:ext cx="731699" cy="576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98475" y="4081350"/>
            <a:ext cx="1360026" cy="1360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8"/>
          <p:cNvSpPr txBox="1"/>
          <p:nvPr>
            <p:ph idx="4294967295" type="title"/>
          </p:nvPr>
        </p:nvSpPr>
        <p:spPr>
          <a:xfrm>
            <a:off x="2098875" y="2828925"/>
            <a:ext cx="78393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None/>
            </a:pP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ご清聴</a:t>
            </a:r>
            <a:r>
              <a:rPr b="1" lang="en-US" sz="4400">
                <a:latin typeface="Arial"/>
                <a:ea typeface="Arial"/>
                <a:cs typeface="Arial"/>
                <a:sym typeface="Arial"/>
              </a:rPr>
              <a:t>ありがとうございました。</a:t>
            </a:r>
            <a:endParaRPr b="1" sz="4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115" name="Google Shape;115;p1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08066"/>
            <a:ext cx="12192000" cy="812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/>
          <p:cNvSpPr txBox="1"/>
          <p:nvPr/>
        </p:nvSpPr>
        <p:spPr>
          <a:xfrm>
            <a:off x="3996675" y="1642975"/>
            <a:ext cx="4559700" cy="16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200">
                <a:solidFill>
                  <a:srgbClr val="FF0000"/>
                </a:solidFill>
              </a:rPr>
              <a:t>熱中症</a:t>
            </a:r>
            <a:endParaRPr sz="11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6"/>
          <p:cNvSpPr/>
          <p:nvPr/>
        </p:nvSpPr>
        <p:spPr>
          <a:xfrm>
            <a:off x="4635123" y="6550223"/>
            <a:ext cx="755687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引用：消防庁「全国の熱中症による救急搬送状況　令和5年7月24日～7月30日（速報値）」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6"/>
          <p:cNvSpPr txBox="1"/>
          <p:nvPr>
            <p:ph type="title"/>
          </p:nvPr>
        </p:nvSpPr>
        <p:spPr>
          <a:xfrm>
            <a:off x="1134602" y="81329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熱中症発生場所	</a:t>
            </a:r>
            <a:r>
              <a:rPr lang="en-US" sz="1800">
                <a:latin typeface="Arial"/>
                <a:ea typeface="Arial"/>
                <a:cs typeface="Arial"/>
                <a:sym typeface="Arial"/>
              </a:rPr>
              <a:t>総搬送人数 11,765人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6"/>
          <p:cNvSpPr txBox="1"/>
          <p:nvPr>
            <p:ph idx="1" type="body"/>
          </p:nvPr>
        </p:nvSpPr>
        <p:spPr>
          <a:xfrm>
            <a:off x="7896225" y="3390900"/>
            <a:ext cx="3800476" cy="2867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/>
          <a:p>
            <a:pPr indent="-127000" lvl="0" marL="914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 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 熱中症は</a:t>
            </a:r>
            <a:r>
              <a:rPr b="1" lang="en-US" sz="3600">
                <a:latin typeface="Arial"/>
                <a:ea typeface="Arial"/>
                <a:cs typeface="Arial"/>
                <a:sym typeface="Arial"/>
              </a:rPr>
              <a:t>室内でも</a:t>
            </a:r>
            <a:endParaRPr b="1" sz="3600">
              <a:latin typeface="Arial"/>
              <a:ea typeface="Arial"/>
              <a:cs typeface="Arial"/>
              <a:sym typeface="Arial"/>
            </a:endParaRPr>
          </a:p>
          <a:p>
            <a:pPr indent="-127000" lvl="0" marL="9144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Char char=" 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 侮れない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127000" lvl="0" marL="91440" rtl="0" algn="l">
              <a:lnSpc>
                <a:spcPct val="170000"/>
              </a:lnSpc>
              <a:spcBef>
                <a:spcPts val="1400"/>
              </a:spcBef>
              <a:spcAft>
                <a:spcPts val="0"/>
              </a:spcAft>
              <a:buSzPts val="2000"/>
              <a:buChar char=" 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→定期的な</a:t>
            </a:r>
            <a:r>
              <a:rPr b="1" lang="en-US" sz="3600">
                <a:solidFill>
                  <a:srgbClr val="17B3C3"/>
                </a:solidFill>
                <a:latin typeface="Arial"/>
                <a:ea typeface="Arial"/>
                <a:cs typeface="Arial"/>
                <a:sym typeface="Arial"/>
              </a:rPr>
              <a:t>水分補給</a:t>
            </a:r>
            <a:r>
              <a:rPr lang="en-US" sz="3600">
                <a:solidFill>
                  <a:srgbClr val="17B3C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600">
              <a:solidFill>
                <a:srgbClr val="17B3C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6"/>
          <p:cNvSpPr txBox="1"/>
          <p:nvPr/>
        </p:nvSpPr>
        <p:spPr>
          <a:xfrm>
            <a:off x="5577975" y="2582400"/>
            <a:ext cx="19056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9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室内 41.9%</a:t>
            </a:r>
            <a:endParaRPr b="1" sz="49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16"/>
          <p:cNvSpPr txBox="1"/>
          <p:nvPr/>
        </p:nvSpPr>
        <p:spPr>
          <a:xfrm>
            <a:off x="3168025" y="5550025"/>
            <a:ext cx="1031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仕事場</a:t>
            </a:r>
            <a:endParaRPr sz="2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16"/>
          <p:cNvSpPr txBox="1"/>
          <p:nvPr/>
        </p:nvSpPr>
        <p:spPr>
          <a:xfrm>
            <a:off x="1743025" y="6132550"/>
            <a:ext cx="1425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教育機関</a:t>
            </a:r>
            <a:endParaRPr sz="2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6"/>
          <p:cNvSpPr txBox="1"/>
          <p:nvPr/>
        </p:nvSpPr>
        <p:spPr>
          <a:xfrm>
            <a:off x="1039975" y="5359925"/>
            <a:ext cx="2086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公衆(屋内)</a:t>
            </a:r>
            <a:endParaRPr sz="2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6"/>
          <p:cNvSpPr txBox="1"/>
          <p:nvPr/>
        </p:nvSpPr>
        <p:spPr>
          <a:xfrm>
            <a:off x="174850" y="4707550"/>
            <a:ext cx="2086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公衆(屋外)</a:t>
            </a:r>
            <a:endParaRPr sz="2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6"/>
          <p:cNvSpPr txBox="1"/>
          <p:nvPr/>
        </p:nvSpPr>
        <p:spPr>
          <a:xfrm>
            <a:off x="910025" y="2649100"/>
            <a:ext cx="1125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道路</a:t>
            </a:r>
            <a:endParaRPr sz="2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6"/>
          <p:cNvSpPr txBox="1"/>
          <p:nvPr/>
        </p:nvSpPr>
        <p:spPr>
          <a:xfrm>
            <a:off x="2468475" y="1746950"/>
            <a:ext cx="1125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その他</a:t>
            </a:r>
            <a:endParaRPr sz="2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8933" y="2133191"/>
            <a:ext cx="6246029" cy="4022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7"/>
          <p:cNvSpPr/>
          <p:nvPr/>
        </p:nvSpPr>
        <p:spPr>
          <a:xfrm>
            <a:off x="6797912" y="1983225"/>
            <a:ext cx="5203098" cy="3907970"/>
          </a:xfrm>
          <a:prstGeom prst="cloudCallout">
            <a:avLst>
              <a:gd fmla="val -59845" name="adj1"/>
              <a:gd fmla="val 23534" name="adj2"/>
            </a:avLst>
          </a:prstGeom>
          <a:solidFill>
            <a:schemeClr val="lt1"/>
          </a:solidFill>
          <a:ln cap="flat" cmpd="sng" w="15875">
            <a:solidFill>
              <a:srgbClr val="88E7F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9587897" y="4001127"/>
            <a:ext cx="903917" cy="121331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7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 sz="4400">
                <a:latin typeface="Arial"/>
                <a:ea typeface="Arial"/>
                <a:cs typeface="Arial"/>
                <a:sym typeface="Arial"/>
              </a:rPr>
              <a:t>作業中に水分を意識できますか？</a:t>
            </a:r>
            <a:endParaRPr sz="4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7"/>
          <p:cNvSpPr/>
          <p:nvPr/>
        </p:nvSpPr>
        <p:spPr>
          <a:xfrm>
            <a:off x="2159555" y="1691330"/>
            <a:ext cx="3039851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 cap="non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1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8933" y="2133191"/>
            <a:ext cx="6246029" cy="4022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8"/>
          <p:cNvSpPr/>
          <p:nvPr/>
        </p:nvSpPr>
        <p:spPr>
          <a:xfrm>
            <a:off x="6797912" y="1983225"/>
            <a:ext cx="5203098" cy="3907970"/>
          </a:xfrm>
          <a:prstGeom prst="cloudCallout">
            <a:avLst>
              <a:gd fmla="val -59845" name="adj1"/>
              <a:gd fmla="val 23534" name="adj2"/>
            </a:avLst>
          </a:prstGeom>
          <a:solidFill>
            <a:schemeClr val="lt1"/>
          </a:solidFill>
          <a:ln cap="flat" cmpd="sng" w="15875">
            <a:solidFill>
              <a:srgbClr val="88E7F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7" name="Google Shape;147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9587897" y="4001127"/>
            <a:ext cx="903917" cy="121331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8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 sz="4400">
                <a:latin typeface="Arial"/>
                <a:ea typeface="Arial"/>
                <a:cs typeface="Arial"/>
                <a:sym typeface="Arial"/>
              </a:rPr>
              <a:t>作業中に水分を意識できますか？</a:t>
            </a:r>
            <a:endParaRPr sz="4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8"/>
          <p:cNvSpPr/>
          <p:nvPr/>
        </p:nvSpPr>
        <p:spPr>
          <a:xfrm>
            <a:off x="7954861" y="3056036"/>
            <a:ext cx="4169988" cy="783869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7134962" y="4323571"/>
            <a:ext cx="3392019" cy="89800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51" name="Google Shape;151;p18"/>
          <p:cNvSpPr/>
          <p:nvPr/>
        </p:nvSpPr>
        <p:spPr>
          <a:xfrm>
            <a:off x="7644232" y="2385367"/>
            <a:ext cx="3464153" cy="839269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52" name="Google Shape;152;p18"/>
          <p:cNvSpPr/>
          <p:nvPr/>
        </p:nvSpPr>
        <p:spPr>
          <a:xfrm>
            <a:off x="2159555" y="1691330"/>
            <a:ext cx="3039851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 cap="non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1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8933" y="2133191"/>
            <a:ext cx="6246029" cy="40227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9"/>
          <p:cNvSpPr/>
          <p:nvPr/>
        </p:nvSpPr>
        <p:spPr>
          <a:xfrm>
            <a:off x="6797912" y="1983225"/>
            <a:ext cx="5203098" cy="3907970"/>
          </a:xfrm>
          <a:prstGeom prst="cloudCallout">
            <a:avLst>
              <a:gd fmla="val -59845" name="adj1"/>
              <a:gd fmla="val 23534" name="adj2"/>
            </a:avLst>
          </a:prstGeom>
          <a:solidFill>
            <a:schemeClr val="lt1"/>
          </a:solidFill>
          <a:ln cap="flat" cmpd="sng" w="15875">
            <a:solidFill>
              <a:srgbClr val="88E7F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9" name="Google Shape;15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9587897" y="4001127"/>
            <a:ext cx="903917" cy="121331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9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 sz="4400">
                <a:latin typeface="Arial"/>
                <a:ea typeface="Arial"/>
                <a:cs typeface="Arial"/>
                <a:sym typeface="Arial"/>
              </a:rPr>
              <a:t>作業中に水分を意識できますか？</a:t>
            </a:r>
            <a:endParaRPr sz="4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19"/>
          <p:cNvSpPr/>
          <p:nvPr/>
        </p:nvSpPr>
        <p:spPr>
          <a:xfrm>
            <a:off x="7954861" y="3056036"/>
            <a:ext cx="4169988" cy="783869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62" name="Google Shape;162;p19"/>
          <p:cNvSpPr/>
          <p:nvPr/>
        </p:nvSpPr>
        <p:spPr>
          <a:xfrm>
            <a:off x="8287504" y="3622678"/>
            <a:ext cx="3620744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int** allocate_matrix(int rows, int cols) { int** matrix = (int**)malloc(rows * sizeof(int*)); for (int i = 0; i &lt; rows; i++) { matrix[i] = (int*)malloc(cols * sizeof(int)); } return matrix; }</a:t>
            </a:r>
            <a:endParaRPr b="1" sz="1600" cap="non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3" name="Google Shape;163;p19"/>
          <p:cNvSpPr/>
          <p:nvPr/>
        </p:nvSpPr>
        <p:spPr>
          <a:xfrm>
            <a:off x="6797912" y="3270674"/>
            <a:ext cx="4977102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fib :: Int -&gt; Int</a:t>
            </a:r>
            <a:endParaRPr b="1"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fib 0 = 0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fib 1 = 1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fib n = fib (n - 1) + fib (n - 2)</a:t>
            </a:r>
            <a:endParaRPr b="1"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4" name="Google Shape;164;p19"/>
          <p:cNvSpPr/>
          <p:nvPr/>
        </p:nvSpPr>
        <p:spPr>
          <a:xfrm>
            <a:off x="7134962" y="4323571"/>
            <a:ext cx="3392019" cy="898003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65" name="Google Shape;165;p19"/>
          <p:cNvSpPr/>
          <p:nvPr/>
        </p:nvSpPr>
        <p:spPr>
          <a:xfrm>
            <a:off x="7644232" y="2385367"/>
            <a:ext cx="3464153" cy="839269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66" name="Google Shape;166;p19"/>
          <p:cNvSpPr/>
          <p:nvPr/>
        </p:nvSpPr>
        <p:spPr>
          <a:xfrm>
            <a:off x="2159555" y="1691330"/>
            <a:ext cx="3039851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 cap="non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US" sz="4400">
                <a:latin typeface="Arial"/>
                <a:ea typeface="Arial"/>
                <a:cs typeface="Arial"/>
                <a:sym typeface="Arial"/>
              </a:rPr>
              <a:t>作業中に水分を意識できますか？</a:t>
            </a:r>
            <a:endParaRPr sz="4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" name="Google Shape;172;p2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4315" y="3878616"/>
            <a:ext cx="3512830" cy="226242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3" name="Google Shape;173;p20"/>
          <p:cNvGrpSpPr/>
          <p:nvPr/>
        </p:nvGrpSpPr>
        <p:grpSpPr>
          <a:xfrm>
            <a:off x="4417145" y="3290095"/>
            <a:ext cx="3572488" cy="2850942"/>
            <a:chOff x="6647837" y="1970342"/>
            <a:chExt cx="5544163" cy="3984371"/>
          </a:xfrm>
        </p:grpSpPr>
        <p:sp>
          <p:nvSpPr>
            <p:cNvPr id="174" name="Google Shape;174;p20"/>
            <p:cNvSpPr/>
            <p:nvPr/>
          </p:nvSpPr>
          <p:spPr>
            <a:xfrm>
              <a:off x="6797912" y="2046743"/>
              <a:ext cx="5203098" cy="3907970"/>
            </a:xfrm>
            <a:prstGeom prst="cloudCallout">
              <a:avLst>
                <a:gd fmla="val -59845" name="adj1"/>
                <a:gd fmla="val 23534" name="adj2"/>
              </a:avLst>
            </a:prstGeom>
            <a:solidFill>
              <a:schemeClr val="lt1"/>
            </a:solidFill>
            <a:ln cap="flat" cmpd="sng" w="15875">
              <a:solidFill>
                <a:srgbClr val="88E7F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20"/>
            <p:cNvSpPr/>
            <p:nvPr/>
          </p:nvSpPr>
          <p:spPr>
            <a:xfrm>
              <a:off x="8022012" y="2960404"/>
              <a:ext cx="4169988" cy="783869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-36956" l="-24261" r="-2154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latin typeface="Calibri"/>
                  <a:ea typeface="Calibri"/>
                  <a:cs typeface="Calibri"/>
                  <a:sym typeface="Calibri"/>
                </a:rPr>
                <a:t> </a:t>
              </a: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7637254" y="1970342"/>
              <a:ext cx="4137760" cy="25775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int** allocate_matrix(int rows, int cols) { int** matrix = (int**)malloc(rows * sizeof(int*)); for (int i = 0; i &lt; rows; i++) { matrix[i] = (int*)malloc(cols * sizeof(int)); } return matrix; }</a:t>
              </a:r>
              <a:endParaRPr b="1" sz="1600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6797912" y="2871906"/>
              <a:ext cx="2709891" cy="14773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fib :: Int -&gt; Int</a:t>
              </a:r>
              <a:endParaRPr b="1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fib 0 = 0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fib 1 = 1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fib n = fib (n - 1) + fib (n - 2)</a:t>
              </a:r>
              <a:endParaRPr b="1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6647837" y="4388771"/>
              <a:ext cx="3392019" cy="898003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-39047" l="-23741" r="-20946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latin typeface="Calibri"/>
                  <a:ea typeface="Calibri"/>
                  <a:cs typeface="Calibri"/>
                  <a:sym typeface="Calibri"/>
                </a:rPr>
                <a:t> </a:t>
              </a:r>
              <a:endParaRPr/>
            </a:p>
          </p:txBody>
        </p:sp>
        <p:sp>
          <p:nvSpPr>
            <p:cNvPr id="179" name="Google Shape;179;p20"/>
            <p:cNvSpPr/>
            <p:nvPr/>
          </p:nvSpPr>
          <p:spPr>
            <a:xfrm>
              <a:off x="8310861" y="2452272"/>
              <a:ext cx="3464153" cy="839269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-37373" l="-20980" r="-18528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latin typeface="Calibri"/>
                  <a:ea typeface="Calibri"/>
                  <a:cs typeface="Calibri"/>
                  <a:sym typeface="Calibri"/>
                </a:rPr>
                <a:t> </a:t>
              </a:r>
              <a:endParaRPr/>
            </a:p>
          </p:txBody>
        </p:sp>
      </p:grpSp>
      <p:pic>
        <p:nvPicPr>
          <p:cNvPr id="180" name="Google Shape;180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flipH="1">
            <a:off x="10315503" y="4802022"/>
            <a:ext cx="903917" cy="1213311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0"/>
          <p:cNvSpPr/>
          <p:nvPr/>
        </p:nvSpPr>
        <p:spPr>
          <a:xfrm>
            <a:off x="4803041" y="2415806"/>
            <a:ext cx="2646878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4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人間が考えること</a:t>
            </a:r>
            <a:endParaRPr b="0" sz="2400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0"/>
          <p:cNvSpPr/>
          <p:nvPr/>
        </p:nvSpPr>
        <p:spPr>
          <a:xfrm>
            <a:off x="8397041" y="2415806"/>
            <a:ext cx="2646878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機械</a:t>
            </a:r>
            <a:r>
              <a:rPr b="0" lang="en-US" sz="24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が考えること</a:t>
            </a:r>
            <a:endParaRPr b="0" sz="2400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" name="Google Shape;183;p2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472629" y="4534672"/>
            <a:ext cx="1433371" cy="1748013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0"/>
          <p:cNvSpPr/>
          <p:nvPr/>
        </p:nvSpPr>
        <p:spPr>
          <a:xfrm>
            <a:off x="8601075" y="3394561"/>
            <a:ext cx="2809875" cy="966444"/>
          </a:xfrm>
          <a:prstGeom prst="wedgeRectCallout">
            <a:avLst>
              <a:gd fmla="val -20494" name="adj1"/>
              <a:gd fmla="val 74327" name="adj2"/>
            </a:avLst>
          </a:prstGeom>
          <a:noFill/>
          <a:ln cap="flat" cmpd="sng" w="15875">
            <a:solidFill>
              <a:srgbClr val="3489A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20"/>
          <p:cNvSpPr/>
          <p:nvPr/>
        </p:nvSpPr>
        <p:spPr>
          <a:xfrm>
            <a:off x="8682573" y="3570676"/>
            <a:ext cx="2646878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水飲んでる？</a:t>
            </a:r>
            <a:endParaRPr b="0" sz="3200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"/>
          <p:cNvSpPr txBox="1"/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新製品の紹介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1"/>
          <p:cNvSpPr txBox="1"/>
          <p:nvPr>
            <p:ph idx="1" type="body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レトロスペクト">
  <a:themeElements>
    <a:clrScheme name="ユーザー定義 3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48BDE9"/>
      </a:accent1>
      <a:accent2>
        <a:srgbClr val="3CD8E8"/>
      </a:accent2>
      <a:accent3>
        <a:srgbClr val="7CE1E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